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36" r:id="rId35"/>
    <p:sldId id="315" r:id="rId36"/>
    <p:sldId id="272" r:id="rId37"/>
    <p:sldId id="317" r:id="rId38"/>
    <p:sldId id="318" r:id="rId39"/>
    <p:sldId id="274" r:id="rId40"/>
    <p:sldId id="269" r:id="rId41"/>
    <p:sldId id="320" r:id="rId42"/>
    <p:sldId id="321" r:id="rId43"/>
    <p:sldId id="322" r:id="rId44"/>
    <p:sldId id="323" r:id="rId45"/>
    <p:sldId id="324" r:id="rId46"/>
    <p:sldId id="325" r:id="rId47"/>
    <p:sldId id="326" r:id="rId48"/>
    <p:sldId id="337" r:id="rId49"/>
    <p:sldId id="257" r:id="rId50"/>
    <p:sldId id="277" r:id="rId51"/>
    <p:sldId id="276" r:id="rId52"/>
    <p:sldId id="278" r:id="rId53"/>
    <p:sldId id="279" r:id="rId54"/>
    <p:sldId id="280" r:id="rId55"/>
    <p:sldId id="281" r:id="rId56"/>
    <p:sldId id="282" r:id="rId57"/>
    <p:sldId id="283" r:id="rId58"/>
    <p:sldId id="327" r:id="rId59"/>
    <p:sldId id="328" r:id="rId60"/>
    <p:sldId id="329" r:id="rId61"/>
    <p:sldId id="330" r:id="rId62"/>
    <p:sldId id="331" r:id="rId63"/>
    <p:sldId id="332" r:id="rId64"/>
    <p:sldId id="334" r:id="rId6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15" autoAdjust="0"/>
    <p:restoredTop sz="78481" autoAdjust="0"/>
  </p:normalViewPr>
  <p:slideViewPr>
    <p:cSldViewPr snapToGrid="0">
      <p:cViewPr varScale="1">
        <p:scale>
          <a:sx n="87" d="100"/>
          <a:sy n="87" d="100"/>
        </p:scale>
        <p:origin x="150" y="84"/>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25/12/2017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3105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273043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25/12/2017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b-engines.com/en/ranking_trend/relational+db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racle.com/middleware/1213/webti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oracle.com/technetwork/middleware/weblogic/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oracle.com/middleware/1221/coherence/index.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piumhub.com/tech-blog-barcelona/top-benefits-using-dock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medium.com/flow-ci/introduction-to-containers-concept-pros-and-cons-orchestration-docker-and-other-alternatives-9a2f1b61132c" TargetMode="External"/><Relationship Id="rId4" Type="http://schemas.openxmlformats.org/officeDocument/2006/relationships/hyperlink" Target="https://rubygarage.org/blog/advantages-of-using-docker-for-microservic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rojects.spring.io/spring-boo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rojects.spring.io/spring-boot/#quick-star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rojects.spring.io/spring-secur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rojects.spring.io/spring-security/#quick-star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rojects.spring.io/spring-batc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projects.spring.io/spring-batch/#quick-star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oracle.com/technetwork/middleware/service-b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oracle.com/technetwork/middleware/soasuite/overview/wp-soa-suite-whats-new-12c-2217186.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oracle.com/technetwork/middleware/soasuit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oracle.com/technetwork/middleware/soasuite/overview/wp-soa-suite-whats-new-12c-2217186.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oreilly.com/ideas/10-elasticsearch-metrics-to-watch" TargetMode="External"/><Relationship Id="rId4" Type="http://schemas.openxmlformats.org/officeDocument/2006/relationships/hyperlink" Target="http://www.tnrglobal.com/blog/2012/03/elasticsearch-evaluation-white-paper-released-promising-for-big-dat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assandra.apache.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datastax.com/products/datastax-enterprise-support" TargetMode="External"/><Relationship Id="rId5" Type="http://schemas.openxmlformats.org/officeDocument/2006/relationships/hyperlink" Target="https://www.paradigmadigital.com/dev/cassandra-la-dama-de-las-bases-de-datos-nosql/" TargetMode="External"/><Relationship Id="rId4" Type="http://schemas.openxmlformats.org/officeDocument/2006/relationships/hyperlink" Target="https://www.panel.es/blog/por-que-cassandra-no-es-una-base-de-datos-cualquier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oracle.com/technetwork/database/options/clusteri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cs.oracle.com/database/121/DBLIC/editions.ht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oracle.com/technetwork/database/enterprise-edition"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docs.oracle.com/database/121/DBLIC/editions.htm"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a:p>
        </p:txBody>
      </p:sp>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smtClean="0"/>
              <a:t>Fedora</a:t>
            </a:r>
            <a:r>
              <a:rPr lang="es-ES" dirty="0"/>
              <a:t>.</a:t>
            </a:r>
            <a:endParaRPr lang="es-ES" dirty="0" smtClean="0"/>
          </a:p>
          <a:p>
            <a:pPr algn="just"/>
            <a:r>
              <a:rPr lang="es-ES" dirty="0" smtClean="0"/>
              <a:t>Características</a:t>
            </a:r>
            <a:r>
              <a:rPr lang="es-ES" dirty="0"/>
              <a:t>:</a:t>
            </a:r>
          </a:p>
          <a:p>
            <a:pPr lvl="1" algn="just"/>
            <a:r>
              <a:rPr lang="es-ES" dirty="0"/>
              <a:t>Las variantes son versiones personalizadas de Red </a:t>
            </a:r>
            <a:r>
              <a:rPr lang="es-ES" dirty="0" err="1"/>
              <a:t>Hat</a:t>
            </a:r>
            <a:r>
              <a:rPr lang="es-ES" dirty="0"/>
              <a:t> Enterprise Linux Server para casos prácticos, aplicaciones y arquitecturas de hardware específicos.</a:t>
            </a:r>
          </a:p>
          <a:p>
            <a:pPr lvl="1" algn="just"/>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pPr algn="just"/>
            <a:r>
              <a:rPr lang="es-ES" dirty="0" smtClean="0"/>
              <a:t>Escenarios </a:t>
            </a:r>
            <a:r>
              <a:rPr lang="es-ES" dirty="0"/>
              <a:t>de uso</a:t>
            </a:r>
            <a:r>
              <a:rPr lang="es-ES" dirty="0" smtClean="0"/>
              <a:t>:</a:t>
            </a:r>
          </a:p>
          <a:p>
            <a:pPr lvl="1" algn="just"/>
            <a:r>
              <a:rPr lang="es-ES" dirty="0" smtClean="0"/>
              <a:t>Sistema operativo para servidores que proporcionen servicios TI en </a:t>
            </a:r>
            <a:r>
              <a:rPr lang="es-ES" dirty="0" smtClean="0"/>
              <a:t>arquitecturas </a:t>
            </a:r>
            <a:r>
              <a:rPr lang="es-ES" dirty="0" smtClean="0"/>
              <a:t>x86_64, </a:t>
            </a:r>
            <a:r>
              <a:rPr lang="es-ES" dirty="0" err="1" smtClean="0"/>
              <a:t>power</a:t>
            </a:r>
            <a:r>
              <a:rPr lang="es-ES" dirty="0" smtClean="0"/>
              <a:t>, </a:t>
            </a:r>
            <a:r>
              <a:rPr lang="es-ES" dirty="0" err="1" smtClean="0"/>
              <a:t>System</a:t>
            </a:r>
            <a:r>
              <a:rPr lang="es-ES" dirty="0" smtClean="0"/>
              <a:t> Z.</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www.redhat.com/es/technologies/linux-platforms/enterprise-linux/options</a:t>
            </a:r>
            <a:endParaRPr lang="es-ES" dirty="0" smtClean="0"/>
          </a:p>
          <a:p>
            <a:pPr lvl="1" algn="just"/>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lgn="just"/>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err="1" smtClean="0"/>
              <a:t>URL's</a:t>
            </a:r>
            <a:r>
              <a:rPr lang="es-ES" sz="1600" dirty="0" smtClean="0"/>
              <a:t> de referencia:</a:t>
            </a:r>
            <a:endParaRPr lang="es-ES" sz="1600" dirty="0"/>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err="1" smtClean="0"/>
              <a:t>URL's</a:t>
            </a:r>
            <a:r>
              <a:rPr lang="es-ES" dirty="0" smtClean="0"/>
              <a:t> de referencia:</a:t>
            </a:r>
            <a:endParaRPr lang="es-ES" dirty="0"/>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r>
              <a:rPr lang="es-ES" dirty="0" smtClean="0"/>
              <a:t>Servidor de aplicaciones java EE </a:t>
            </a:r>
          </a:p>
          <a:p>
            <a:pPr lvl="1"/>
            <a:r>
              <a:rPr lang="es-ES" dirty="0" smtClean="0"/>
              <a:t>Despliegue y gestión con entornos </a:t>
            </a:r>
            <a:r>
              <a:rPr lang="es-ES" dirty="0" err="1" smtClean="0"/>
              <a:t>virtualizados</a:t>
            </a:r>
            <a:r>
              <a:rPr lang="es-ES" dirty="0" smtClean="0"/>
              <a:t>.</a:t>
            </a:r>
          </a:p>
          <a:p>
            <a:pPr lvl="1"/>
            <a:r>
              <a:rPr lang="es-ES" dirty="0" smtClean="0"/>
              <a:t>Gestión integrada del trafico http.</a:t>
            </a:r>
          </a:p>
          <a:p>
            <a:pPr lvl="1"/>
            <a:r>
              <a:rPr lang="es-ES" dirty="0" smtClean="0"/>
              <a:t>Alta disponibilidad y recuperación de desastres.</a:t>
            </a:r>
          </a:p>
          <a:p>
            <a:pPr marL="457200" lvl="1" indent="0">
              <a:buNone/>
            </a:pPr>
            <a:endParaRPr lang="es-ES" dirty="0" smtClean="0"/>
          </a:p>
          <a:p>
            <a:r>
              <a:rPr lang="es-ES" dirty="0" smtClean="0"/>
              <a:t>Escenarios de uso:</a:t>
            </a:r>
          </a:p>
          <a:p>
            <a:pPr lvl="1"/>
            <a:r>
              <a:rPr lang="es-ES" dirty="0" smtClean="0"/>
              <a:t>Desplegar aplicaciones web java EE</a:t>
            </a:r>
          </a:p>
          <a:p>
            <a:pPr lvl="1"/>
            <a:r>
              <a:rPr lang="es-ES" dirty="0"/>
              <a:t>Desplegar </a:t>
            </a:r>
            <a:r>
              <a:rPr lang="es-ES" dirty="0" smtClean="0"/>
              <a:t>servicios web</a:t>
            </a:r>
          </a:p>
          <a:p>
            <a:pPr lvl="1"/>
            <a:r>
              <a:rPr lang="es-ES" dirty="0"/>
              <a:t>Desplegar servicios </a:t>
            </a:r>
            <a:r>
              <a:rPr lang="es-ES" dirty="0" err="1" smtClean="0"/>
              <a:t>rest</a:t>
            </a:r>
            <a:endParaRPr lang="es-ES" dirty="0" smtClean="0"/>
          </a:p>
          <a:p>
            <a:pPr marL="457200" lvl="1" indent="0">
              <a:buNone/>
            </a:pPr>
            <a:endParaRPr lang="es-ES" dirty="0" smtClean="0"/>
          </a:p>
          <a:p>
            <a:r>
              <a:rPr lang="es-ES" dirty="0" err="1" smtClean="0"/>
              <a:t>URL's</a:t>
            </a:r>
            <a:r>
              <a:rPr lang="es-ES" dirty="0" smtClean="0"/>
              <a:t> de referencia:</a:t>
            </a:r>
          </a:p>
          <a:p>
            <a:pPr lvl="1"/>
            <a:r>
              <a:rPr lang="es-ES" dirty="0">
                <a:hlinkClick r:id="rId3"/>
              </a:rPr>
              <a:t>http://</a:t>
            </a:r>
            <a:r>
              <a:rPr lang="es-ES" dirty="0" smtClean="0">
                <a:hlinkClick r:id="rId3"/>
              </a:rPr>
              <a:t>www.oracle.com/technetwork/middleware/weblogic/overview/</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r>
              <a:rPr lang="es-ES" dirty="0"/>
              <a:t>Mecanismo </a:t>
            </a:r>
            <a:r>
              <a:rPr lang="es-PE" dirty="0"/>
              <a:t>de persistencia permite la recuperación automática de una interrupción parcial o completa del clúster. </a:t>
            </a:r>
          </a:p>
          <a:p>
            <a:pPr lvl="1"/>
            <a:r>
              <a:rPr lang="es-ES" dirty="0"/>
              <a:t>Puede usar con almacenamiento local para velocidad o almacenamiento conectado a la red para la máxima disponibilidad.</a:t>
            </a:r>
            <a:endParaRPr lang="es-PE" dirty="0"/>
          </a:p>
          <a:p>
            <a:pPr lvl="1"/>
            <a:r>
              <a:rPr lang="es-ES" dirty="0"/>
              <a:t>Se implementa sobre </a:t>
            </a:r>
            <a:r>
              <a:rPr lang="es-ES" dirty="0" err="1"/>
              <a:t>Weblogic</a:t>
            </a:r>
            <a:r>
              <a:rPr lang="es-ES" dirty="0"/>
              <a:t> Server</a:t>
            </a:r>
            <a:endParaRPr lang="es-PE" dirty="0"/>
          </a:p>
          <a:p>
            <a:pPr lvl="1"/>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r>
              <a:rPr lang="es-ES" dirty="0"/>
              <a:t>Proporciona</a:t>
            </a:r>
            <a:r>
              <a:rPr lang="es-PE" dirty="0"/>
              <a:t> soporte distribuido único para Java 8 lambdas y </a:t>
            </a:r>
            <a:r>
              <a:rPr lang="es-PE" dirty="0" err="1"/>
              <a:t>streams</a:t>
            </a:r>
            <a:r>
              <a:rPr lang="es-PE" dirty="0"/>
              <a:t>.</a:t>
            </a:r>
            <a:endParaRPr lang="es-ES" dirty="0"/>
          </a:p>
          <a:p>
            <a:r>
              <a:rPr lang="es-ES" dirty="0" smtClean="0"/>
              <a:t>Escenarios </a:t>
            </a:r>
            <a:r>
              <a:rPr lang="es-ES" dirty="0"/>
              <a:t>de uso</a:t>
            </a:r>
            <a:r>
              <a:rPr lang="es-ES" dirty="0" smtClean="0"/>
              <a:t>:</a:t>
            </a:r>
          </a:p>
          <a:p>
            <a:pPr lvl="1"/>
            <a:r>
              <a:rPr lang="es-ES" dirty="0"/>
              <a:t>Crear redes de datos en memoria para agilizar las lecturas/escrituras de objetos</a:t>
            </a:r>
            <a:endParaRPr lang="es-ES" dirty="0" smtClean="0"/>
          </a:p>
          <a:p>
            <a:r>
              <a:rPr lang="es-ES" dirty="0" err="1" smtClean="0"/>
              <a:t>URL's</a:t>
            </a:r>
            <a:r>
              <a:rPr lang="es-ES" dirty="0" smtClean="0"/>
              <a:t> de referencia:</a:t>
            </a:r>
            <a:endParaRPr lang="es-ES" dirty="0"/>
          </a:p>
          <a:p>
            <a:pPr lvl="1"/>
            <a:r>
              <a:rPr lang="es-PE" u="sng" dirty="0">
                <a:hlinkClick r:id="rId3"/>
              </a:rPr>
              <a:t>https://docs.oracle.com/middleware/1221/coherence/</a:t>
            </a:r>
            <a:r>
              <a:rPr lang="es-PE" dirty="0"/>
              <a:t> </a:t>
            </a:r>
            <a:endParaRPr lang="es-PE" dirty="0"/>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a:t>
            </a:r>
            <a:r>
              <a:rPr lang="en-US" sz="2000" dirty="0" smtClean="0"/>
              <a:t>Boot  1.5</a:t>
            </a:r>
            <a:endParaRPr lang="en-US" sz="2000" dirty="0"/>
          </a:p>
          <a:p>
            <a:r>
              <a:rPr lang="en-US" sz="2000" dirty="0" smtClean="0"/>
              <a:t>Spring Security 5.0</a:t>
            </a:r>
          </a:p>
          <a:p>
            <a:r>
              <a:rPr lang="en-US" sz="2000" dirty="0"/>
              <a:t>Spring </a:t>
            </a:r>
            <a:r>
              <a:rPr lang="en-US" sz="2000" dirty="0" smtClean="0"/>
              <a:t>Batch 4.0</a:t>
            </a:r>
            <a:endParaRPr lang="en-US" sz="2000" dirty="0"/>
          </a:p>
          <a:p>
            <a:endParaRPr lang="en-US" sz="2000" dirty="0"/>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582486" y="1536192"/>
            <a:ext cx="6476169" cy="4743096"/>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err="1"/>
              <a:t>Docker</a:t>
            </a:r>
            <a:r>
              <a:rPr lang="es-PE" dirty="0"/>
              <a:t> automatiza el despliegue de aplicaciones dentro de contenedores de software, proporcionando una capa adicional de abstracción y automatización de Virtualización a nivel de sistema operativo en Linux</a:t>
            </a:r>
            <a:r>
              <a:rPr lang="es-PE"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crear contenedores con </a:t>
            </a:r>
            <a:r>
              <a:rPr lang="es-ES" dirty="0"/>
              <a:t>la portabilidad, </a:t>
            </a:r>
            <a:r>
              <a:rPr lang="es-ES" dirty="0" smtClean="0"/>
              <a:t>ligereza </a:t>
            </a:r>
            <a:r>
              <a:rPr lang="es-ES" dirty="0"/>
              <a:t>y la autosuficiencia </a:t>
            </a:r>
            <a:endParaRPr lang="es-ES" dirty="0" smtClean="0"/>
          </a:p>
          <a:p>
            <a:pPr lvl="1"/>
            <a:r>
              <a:rPr lang="es-ES" dirty="0" smtClean="0"/>
              <a:t>Permite gestionar repositorios, imágenes y contenedores</a:t>
            </a:r>
          </a:p>
          <a:p>
            <a:pPr marL="457200" lvl="1" indent="0">
              <a:buNone/>
            </a:pPr>
            <a:endParaRPr lang="es-ES" dirty="0" smtClean="0"/>
          </a:p>
          <a:p>
            <a:r>
              <a:rPr lang="es-ES" dirty="0" smtClean="0"/>
              <a:t>Escenarios </a:t>
            </a:r>
            <a:r>
              <a:rPr lang="es-ES" dirty="0"/>
              <a:t>de uso</a:t>
            </a:r>
            <a:r>
              <a:rPr lang="es-ES" dirty="0" smtClean="0"/>
              <a:t>:</a:t>
            </a:r>
          </a:p>
          <a:p>
            <a:pPr lvl="1"/>
            <a:r>
              <a:rPr lang="es-ES" dirty="0"/>
              <a:t>Podremos establecer una base desde la que comenzar nuestros proyectos, lo que nos ahorrará el tiempo de preparar el entorno para cada uno de </a:t>
            </a:r>
            <a:r>
              <a:rPr lang="es-ES" dirty="0" smtClean="0"/>
              <a:t>ellos.</a:t>
            </a:r>
          </a:p>
          <a:p>
            <a:pPr lvl="1"/>
            <a:r>
              <a:rPr lang="es-ES" dirty="0" smtClean="0"/>
              <a:t>Despliegue de aplicaciones</a:t>
            </a:r>
            <a:r>
              <a:rPr lang="es-ES" dirty="0"/>
              <a:t> libres de las dependencias instaladas en el sistema anfitrión</a:t>
            </a:r>
            <a:r>
              <a:rPr lang="es-ES" dirty="0" smtClean="0"/>
              <a:t>.</a:t>
            </a:r>
          </a:p>
          <a:p>
            <a:pPr marL="685800" lvl="2">
              <a:spcBef>
                <a:spcPts val="1000"/>
              </a:spcBef>
              <a:buFont typeface="Wingdings" pitchFamily="2" charset="2"/>
              <a:buChar char="Ø"/>
            </a:pPr>
            <a:endParaRPr lang="es-ES" dirty="0" smtClean="0"/>
          </a:p>
          <a:p>
            <a:r>
              <a:rPr lang="es-ES" dirty="0" err="1" smtClean="0"/>
              <a:t>URL's</a:t>
            </a:r>
            <a:r>
              <a:rPr lang="es-ES" dirty="0" smtClean="0"/>
              <a:t> de referencia:</a:t>
            </a:r>
            <a:endParaRPr lang="es-ES" dirty="0"/>
          </a:p>
          <a:p>
            <a:pPr lvl="1"/>
            <a:r>
              <a:rPr lang="es-PE" u="sng" dirty="0" smtClean="0">
                <a:hlinkClick r:id="rId3"/>
              </a:rPr>
              <a:t>https</a:t>
            </a:r>
            <a:r>
              <a:rPr lang="es-PE" u="sng" dirty="0">
                <a:hlinkClick r:id="rId3"/>
              </a:rPr>
              <a:t>://</a:t>
            </a:r>
            <a:r>
              <a:rPr lang="es-PE" u="sng" dirty="0" smtClean="0">
                <a:hlinkClick r:id="rId3"/>
              </a:rPr>
              <a:t>apiumhub.com/tech-blog-barcelona/top-benefits-using-docker</a:t>
            </a:r>
            <a:r>
              <a:rPr lang="es-PE" u="sng" dirty="0" smtClean="0"/>
              <a:t>  </a:t>
            </a:r>
            <a:endParaRPr lang="es-PE" u="sng" dirty="0"/>
          </a:p>
          <a:p>
            <a:pPr lvl="1"/>
            <a:r>
              <a:rPr lang="es-PE" u="sng" dirty="0" smtClean="0">
                <a:hlinkClick r:id="rId4"/>
              </a:rPr>
              <a:t>https</a:t>
            </a:r>
            <a:r>
              <a:rPr lang="es-PE" u="sng" dirty="0">
                <a:hlinkClick r:id="rId4"/>
              </a:rPr>
              <a:t>://</a:t>
            </a:r>
            <a:r>
              <a:rPr lang="es-PE" u="sng" dirty="0" smtClean="0">
                <a:hlinkClick r:id="rId4"/>
              </a:rPr>
              <a:t>rubygarage.org/blog/advantages-of-using-docker-for-microservices</a:t>
            </a:r>
            <a:r>
              <a:rPr lang="es-PE" u="sng" dirty="0" smtClean="0"/>
              <a:t> </a:t>
            </a:r>
            <a:endParaRPr lang="es-PE" u="sng" dirty="0"/>
          </a:p>
          <a:p>
            <a:pPr lvl="1"/>
            <a:r>
              <a:rPr lang="es-PE" u="sng" dirty="0" smtClean="0">
                <a:hlinkClick r:id="rId5"/>
              </a:rPr>
              <a:t>https</a:t>
            </a:r>
            <a:r>
              <a:rPr lang="es-PE" u="sng" dirty="0">
                <a:hlinkClick r:id="rId5"/>
              </a:rPr>
              <a:t>://</a:t>
            </a:r>
            <a:r>
              <a:rPr lang="es-PE" u="sng" dirty="0" smtClean="0">
                <a:hlinkClick r:id="rId5"/>
              </a:rPr>
              <a:t>medium.com/flow-ci/introduction-to-containers-concept-pros-and-cons-orchestration-docker-and-other-alternatives-9a2f1b61132c</a:t>
            </a:r>
            <a:r>
              <a:rPr lang="es-PE" u="sng" dirty="0" smtClean="0"/>
              <a:t> </a:t>
            </a:r>
            <a:endParaRPr lang="es-PE" u="sng"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a:t>Spring </a:t>
            </a:r>
            <a:r>
              <a:rPr lang="es-PE" dirty="0" err="1"/>
              <a:t>Boot</a:t>
            </a:r>
            <a:r>
              <a:rPr lang="es-PE" dirty="0"/>
              <a:t> facilita la creación de aplicaciones basadas en java con calidad de producción, para "simplemente ejecutar" con el mínimo de configuración posible.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a:t>
            </a:r>
            <a:r>
              <a:rPr lang="es-ES" dirty="0"/>
              <a:t>crear aplicaciones Spring independientes</a:t>
            </a:r>
          </a:p>
          <a:p>
            <a:pPr lvl="1"/>
            <a:r>
              <a:rPr lang="es-ES" dirty="0" smtClean="0"/>
              <a:t>Embebe </a:t>
            </a:r>
            <a:r>
              <a:rPr lang="es-ES" dirty="0" err="1"/>
              <a:t>Tomcat</a:t>
            </a:r>
            <a:r>
              <a:rPr lang="es-ES" dirty="0"/>
              <a:t>, </a:t>
            </a:r>
            <a:r>
              <a:rPr lang="es-ES" dirty="0" err="1"/>
              <a:t>Jetty</a:t>
            </a:r>
            <a:r>
              <a:rPr lang="es-ES" dirty="0"/>
              <a:t> o </a:t>
            </a:r>
            <a:r>
              <a:rPr lang="es-ES" dirty="0" err="1"/>
              <a:t>Undertow</a:t>
            </a:r>
            <a:r>
              <a:rPr lang="es-ES" dirty="0"/>
              <a:t> directamente (no es necesario implementar archivos WAR)</a:t>
            </a:r>
          </a:p>
          <a:p>
            <a:pPr lvl="1"/>
            <a:r>
              <a:rPr lang="es-ES" dirty="0" smtClean="0"/>
              <a:t>Proporciona </a:t>
            </a:r>
            <a:r>
              <a:rPr lang="es-ES" dirty="0" err="1"/>
              <a:t>POM's</a:t>
            </a:r>
            <a:r>
              <a:rPr lang="es-ES" dirty="0"/>
              <a:t> de 'inicio' para simplificar su configuración de Maven</a:t>
            </a:r>
          </a:p>
          <a:p>
            <a:pPr lvl="1"/>
            <a:r>
              <a:rPr lang="es-ES" dirty="0" smtClean="0"/>
              <a:t>Utiliza </a:t>
            </a:r>
            <a:r>
              <a:rPr lang="es-ES" dirty="0"/>
              <a:t>configuraciones Spring automáticas siempre que sea posible</a:t>
            </a:r>
          </a:p>
          <a:p>
            <a:pPr lvl="1"/>
            <a:r>
              <a:rPr lang="es-ES" dirty="0" smtClean="0"/>
              <a:t>Proporciona </a:t>
            </a:r>
            <a:r>
              <a:rPr lang="es-ES" dirty="0"/>
              <a:t>información de los ambientes de producción, como métricas, controles de estado y configuración externalizada</a:t>
            </a:r>
          </a:p>
          <a:p>
            <a:pPr lvl="1"/>
            <a:r>
              <a:rPr lang="es-ES" dirty="0" smtClean="0"/>
              <a:t>No </a:t>
            </a:r>
            <a:r>
              <a:rPr lang="es-ES" dirty="0"/>
              <a:t>requiere generar código y sin requisitos de configuración XML</a:t>
            </a:r>
          </a:p>
          <a:p>
            <a:pPr lvl="1"/>
            <a:endParaRPr lang="es-ES" dirty="0"/>
          </a:p>
          <a:p>
            <a:r>
              <a:rPr lang="es-ES" dirty="0" smtClean="0"/>
              <a:t>Escenarios </a:t>
            </a:r>
            <a:r>
              <a:rPr lang="es-ES" dirty="0"/>
              <a:t>de uso</a:t>
            </a:r>
            <a:r>
              <a:rPr lang="es-ES" dirty="0" smtClean="0"/>
              <a:t>:</a:t>
            </a:r>
          </a:p>
          <a:p>
            <a:pPr lvl="1"/>
            <a:r>
              <a:rPr lang="es-PE" dirty="0"/>
              <a:t>Implementar aplicaciones web</a:t>
            </a:r>
          </a:p>
          <a:p>
            <a:pPr lvl="1"/>
            <a:r>
              <a:rPr lang="es-PE" dirty="0"/>
              <a:t>Implementar servicios web</a:t>
            </a:r>
          </a:p>
          <a:p>
            <a:pPr lvl="1"/>
            <a:r>
              <a:rPr lang="es-PE" dirty="0"/>
              <a:t>Implementar servicios </a:t>
            </a:r>
            <a:r>
              <a:rPr lang="es-PE" dirty="0" err="1" smtClean="0"/>
              <a:t>rest</a:t>
            </a:r>
            <a:endParaRPr lang="es-PE" dirty="0" smtClean="0"/>
          </a:p>
          <a:p>
            <a:pPr lvl="1"/>
            <a:r>
              <a:rPr lang="es-PE" dirty="0" smtClean="0"/>
              <a:t>Implementar aplicaciones </a:t>
            </a:r>
            <a:r>
              <a:rPr lang="es-PE" dirty="0" err="1" smtClean="0"/>
              <a:t>batch</a:t>
            </a:r>
            <a:endParaRPr lang="es-ES" dirty="0" smtClean="0"/>
          </a:p>
          <a:p>
            <a:r>
              <a:rPr lang="es-ES" dirty="0" err="1" smtClean="0"/>
              <a:t>URL's</a:t>
            </a:r>
            <a:r>
              <a:rPr lang="es-ES" dirty="0" smtClean="0"/>
              <a:t> de referencia:</a:t>
            </a:r>
            <a:endParaRPr lang="es-ES" dirty="0"/>
          </a:p>
          <a:p>
            <a:pPr lvl="1"/>
            <a:r>
              <a:rPr lang="es-PE" u="sng" dirty="0">
                <a:hlinkClick r:id="rId3"/>
              </a:rPr>
              <a:t>https://projects.spring.io/spring-boot</a:t>
            </a:r>
            <a:r>
              <a:rPr lang="es-PE" u="sng" dirty="0" smtClean="0">
                <a:hlinkClick r:id="rId3"/>
              </a:rPr>
              <a:t>/</a:t>
            </a:r>
            <a:endParaRPr lang="es-PE" u="sng" dirty="0" smtClean="0"/>
          </a:p>
          <a:p>
            <a:pPr lvl="1"/>
            <a:r>
              <a:rPr lang="es-PE" u="sng" dirty="0">
                <a:hlinkClick r:id="rId4"/>
              </a:rPr>
              <a:t>https://projects.spring.io/spring-boot/#quick-start</a:t>
            </a: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Boot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28800"/>
            <a:ext cx="8643998" cy="4895850"/>
          </a:xfrm>
        </p:spPr>
        <p:txBody>
          <a:bodyPr>
            <a:noAutofit/>
          </a:bodyPr>
          <a:lstStyle/>
          <a:p>
            <a:pPr marL="0" indent="0">
              <a:buNone/>
            </a:pPr>
            <a:r>
              <a:rPr lang="es-PE" sz="2000" dirty="0"/>
              <a:t>Spring Security es un marco que se enfoca en proporcionar autenticación y autorización para aplicaciones </a:t>
            </a:r>
            <a:r>
              <a:rPr lang="es-PE" sz="2000" dirty="0" smtClean="0"/>
              <a:t>Java.</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r>
              <a:rPr lang="es-PE" sz="1800" dirty="0"/>
              <a:t>Soporte completo y extensible para Autenticación y Autorización</a:t>
            </a:r>
          </a:p>
          <a:p>
            <a:pPr lvl="1"/>
            <a:r>
              <a:rPr lang="es-PE" sz="1800" dirty="0"/>
              <a:t>Protección contra ataques como la fijación de sesiones, </a:t>
            </a:r>
            <a:r>
              <a:rPr lang="es-PE" sz="1800" dirty="0" err="1"/>
              <a:t>clickjacking</a:t>
            </a:r>
            <a:r>
              <a:rPr lang="es-PE" sz="1800" dirty="0"/>
              <a:t>, falsificación de solicitudes entre sitios, etc.</a:t>
            </a:r>
          </a:p>
          <a:p>
            <a:pPr lvl="1"/>
            <a:r>
              <a:rPr lang="es-PE" sz="1800" dirty="0"/>
              <a:t>Integración API </a:t>
            </a:r>
            <a:r>
              <a:rPr lang="es-PE" sz="1800" dirty="0" err="1" smtClean="0"/>
              <a:t>Servlet</a:t>
            </a:r>
            <a:endParaRPr lang="es-PE" sz="1800" dirty="0" smtClean="0"/>
          </a:p>
          <a:p>
            <a:r>
              <a:rPr lang="es-ES" sz="2000" dirty="0" smtClean="0"/>
              <a:t>Escenarios </a:t>
            </a:r>
            <a:r>
              <a:rPr lang="es-ES" sz="2000" dirty="0"/>
              <a:t>de uso</a:t>
            </a:r>
            <a:r>
              <a:rPr lang="es-ES" sz="2000" dirty="0" smtClean="0"/>
              <a:t>:</a:t>
            </a:r>
          </a:p>
          <a:p>
            <a:pPr lvl="1"/>
            <a:r>
              <a:rPr lang="es-PE" sz="1800" dirty="0"/>
              <a:t>Implementar seguridad en aplicaciones web</a:t>
            </a:r>
          </a:p>
          <a:p>
            <a:pPr lvl="1"/>
            <a:r>
              <a:rPr lang="es-PE" sz="1800" dirty="0"/>
              <a:t>Implementar seguridad en servicios web</a:t>
            </a:r>
          </a:p>
          <a:p>
            <a:pPr lvl="1"/>
            <a:r>
              <a:rPr lang="es-PE" sz="1800" dirty="0"/>
              <a:t>Implementar seguridad en servicios </a:t>
            </a:r>
            <a:r>
              <a:rPr lang="es-PE" sz="1800" dirty="0" err="1" smtClean="0"/>
              <a:t>rest</a:t>
            </a:r>
            <a:endParaRPr lang="es-PE" sz="1800" dirty="0" smtClean="0"/>
          </a:p>
          <a:p>
            <a:r>
              <a:rPr lang="es-ES" sz="2000" dirty="0" err="1" smtClean="0"/>
              <a:t>URL's</a:t>
            </a:r>
            <a:r>
              <a:rPr lang="es-ES" sz="2000" dirty="0" smtClean="0"/>
              <a:t> de referencia:</a:t>
            </a:r>
            <a:endParaRPr lang="es-ES" sz="2000" dirty="0"/>
          </a:p>
          <a:p>
            <a:pPr lvl="1"/>
            <a:r>
              <a:rPr lang="es-PE" sz="1800" u="sng" dirty="0">
                <a:hlinkClick r:id="rId3"/>
              </a:rPr>
              <a:t>https://projects.spring.io/spring-security/</a:t>
            </a:r>
            <a:r>
              <a:rPr lang="es-PE" sz="1800" dirty="0"/>
              <a:t> </a:t>
            </a:r>
            <a:endParaRPr lang="es-PE" sz="1800" dirty="0" smtClean="0"/>
          </a:p>
          <a:p>
            <a:pPr lvl="1"/>
            <a:r>
              <a:rPr lang="es-PE" sz="1800" u="sng" dirty="0">
                <a:hlinkClick r:id="rId4"/>
              </a:rPr>
              <a:t>https://projects.spring.io/spring-security/#</a:t>
            </a:r>
            <a:r>
              <a:rPr lang="es-PE" sz="1800" u="sng" dirty="0" smtClean="0">
                <a:hlinkClick r:id="rId4"/>
              </a:rPr>
              <a:t>quick-start</a:t>
            </a:r>
            <a:endParaRPr lang="es-PE" sz="1800" u="sng" dirty="0" smtClean="0"/>
          </a:p>
        </p:txBody>
      </p:sp>
      <p:sp>
        <p:nvSpPr>
          <p:cNvPr id="3" name="Marcador de texto 2"/>
          <p:cNvSpPr>
            <a:spLocks noGrp="1"/>
          </p:cNvSpPr>
          <p:nvPr>
            <p:ph type="body" sz="quarter" idx="13"/>
          </p:nvPr>
        </p:nvSpPr>
        <p:spPr>
          <a:xfrm>
            <a:off x="285720" y="1214439"/>
            <a:ext cx="8643998" cy="480250"/>
          </a:xfrm>
        </p:spPr>
        <p:txBody>
          <a:bodyPr/>
          <a:lstStyle/>
          <a:p>
            <a:r>
              <a:rPr lang="es-ES" dirty="0"/>
              <a:t>Plataforma de </a:t>
            </a:r>
            <a:r>
              <a:rPr lang="es-ES" dirty="0" smtClean="0"/>
              <a:t>Microservicios </a:t>
            </a:r>
            <a:r>
              <a:rPr lang="es-PE" dirty="0" smtClean="0"/>
              <a:t>– </a:t>
            </a:r>
            <a:r>
              <a:rPr lang="en-US" dirty="0"/>
              <a:t>Spring </a:t>
            </a:r>
            <a:r>
              <a:rPr lang="en-US" dirty="0" smtClean="0"/>
              <a:t>Security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4579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Spring </a:t>
            </a:r>
            <a:r>
              <a:rPr lang="es-PE" sz="2000" dirty="0" err="1"/>
              <a:t>Batch</a:t>
            </a:r>
            <a:r>
              <a:rPr lang="es-PE" sz="2000" dirty="0"/>
              <a:t> proporciona funciones reutilizables que son esenciales en el procesamiento de grandes volúmenes de registros, incluidos el registro / seguimiento, la gestión de transacciones, las estadísticas de procesamiento de trabajos, el reinicio del trabajo, la omisión y la administración de recursos</a:t>
            </a:r>
            <a:r>
              <a:rPr lang="es-ES" sz="2000" dirty="0"/>
              <a:t> </a:t>
            </a:r>
            <a:endParaRPr lang="es-ES" sz="2000" dirty="0" smtClean="0"/>
          </a:p>
          <a:p>
            <a:pPr algn="just"/>
            <a:r>
              <a:rPr lang="es-ES" sz="2000" dirty="0" smtClean="0"/>
              <a:t>Características</a:t>
            </a:r>
            <a:r>
              <a:rPr lang="es-ES" sz="2000" dirty="0"/>
              <a:t>:</a:t>
            </a:r>
          </a:p>
          <a:p>
            <a:pPr lvl="1"/>
            <a:r>
              <a:rPr lang="es-PE" sz="1800" dirty="0"/>
              <a:t>Gestión de transacciones</a:t>
            </a:r>
          </a:p>
          <a:p>
            <a:pPr lvl="1"/>
            <a:r>
              <a:rPr lang="es-PE" sz="1800" dirty="0"/>
              <a:t>Procesamiento basado en fragmentos</a:t>
            </a:r>
          </a:p>
          <a:p>
            <a:pPr lvl="1"/>
            <a:r>
              <a:rPr lang="es-PE" sz="1800" dirty="0"/>
              <a:t>E / S declarativa</a:t>
            </a:r>
          </a:p>
          <a:p>
            <a:pPr lvl="1"/>
            <a:r>
              <a:rPr lang="es-PE" sz="1800" dirty="0"/>
              <a:t>Funcionalidad de </a:t>
            </a:r>
            <a:r>
              <a:rPr lang="es-PE" sz="1800" dirty="0" err="1"/>
              <a:t>Start</a:t>
            </a:r>
            <a:r>
              <a:rPr lang="es-PE" sz="1800" dirty="0"/>
              <a:t> / Stop / </a:t>
            </a:r>
            <a:r>
              <a:rPr lang="es-PE" sz="1800" dirty="0" err="1"/>
              <a:t>Restart</a:t>
            </a:r>
            <a:r>
              <a:rPr lang="es-PE" sz="1800" dirty="0"/>
              <a:t>, Reintentar / saltar</a:t>
            </a:r>
          </a:p>
          <a:p>
            <a:pPr lvl="1"/>
            <a:r>
              <a:rPr lang="es-PE" sz="1800" dirty="0"/>
              <a:t>Interfaz de administración basada en web (Spring </a:t>
            </a:r>
            <a:r>
              <a:rPr lang="es-PE" sz="1800" dirty="0" err="1"/>
              <a:t>Batch</a:t>
            </a:r>
            <a:r>
              <a:rPr lang="es-PE" sz="1800" dirty="0"/>
              <a:t> </a:t>
            </a:r>
            <a:r>
              <a:rPr lang="es-PE" sz="1800" dirty="0" err="1"/>
              <a:t>Admin</a:t>
            </a:r>
            <a:r>
              <a:rPr lang="es-PE" sz="1800" dirty="0" smtClean="0"/>
              <a:t>)</a:t>
            </a:r>
          </a:p>
          <a:p>
            <a:r>
              <a:rPr lang="es-ES" sz="2000" dirty="0" smtClean="0"/>
              <a:t>Escenarios </a:t>
            </a:r>
            <a:r>
              <a:rPr lang="es-ES" sz="2000" dirty="0"/>
              <a:t>de uso</a:t>
            </a:r>
            <a:r>
              <a:rPr lang="es-ES" sz="2000" dirty="0" smtClean="0"/>
              <a:t>:</a:t>
            </a:r>
          </a:p>
          <a:p>
            <a:pPr lvl="1"/>
            <a:r>
              <a:rPr lang="es-ES" sz="1800" dirty="0" smtClean="0"/>
              <a:t>Implementar </a:t>
            </a:r>
            <a:r>
              <a:rPr lang="es-ES" sz="1800" dirty="0"/>
              <a:t>procesamiento en lote con alto desempeño</a:t>
            </a:r>
            <a:r>
              <a:rPr lang="es-ES" sz="1800" dirty="0" smtClean="0"/>
              <a:t>.</a:t>
            </a:r>
          </a:p>
          <a:p>
            <a:r>
              <a:rPr lang="es-ES" sz="2000" dirty="0" err="1" smtClean="0"/>
              <a:t>URL's</a:t>
            </a:r>
            <a:r>
              <a:rPr lang="es-ES" sz="2000" dirty="0" smtClean="0"/>
              <a:t> </a:t>
            </a:r>
            <a:r>
              <a:rPr lang="es-ES" sz="2000" dirty="0" smtClean="0"/>
              <a:t>de referencia:</a:t>
            </a:r>
            <a:endParaRPr lang="es-ES" sz="2000" dirty="0"/>
          </a:p>
          <a:p>
            <a:pPr lvl="1"/>
            <a:r>
              <a:rPr lang="es-PE" sz="1800" u="sng" dirty="0">
                <a:hlinkClick r:id="rId3"/>
              </a:rPr>
              <a:t>https://projects.spring.io/spring-batch/</a:t>
            </a:r>
            <a:r>
              <a:rPr lang="es-PE" sz="1800" dirty="0"/>
              <a:t> </a:t>
            </a:r>
            <a:endParaRPr lang="es-PE" sz="1800" dirty="0" smtClean="0"/>
          </a:p>
          <a:p>
            <a:pPr lvl="1"/>
            <a:r>
              <a:rPr lang="es-PE" sz="1800" u="sng" dirty="0">
                <a:hlinkClick r:id="rId4"/>
              </a:rPr>
              <a:t>https://projects.spring.io/spring-batch/#quick-start</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Batch 4.0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Es el Enterprise </a:t>
            </a:r>
            <a:r>
              <a:rPr lang="es-PE" sz="2000" dirty="0" err="1"/>
              <a:t>Service</a:t>
            </a:r>
            <a:r>
              <a:rPr lang="es-PE" sz="2000" dirty="0"/>
              <a:t> Bus de Oracle y es un componente de Oracle SOA 12c, permite transformar las arquitecturas conectando, mediando y administrando interacciones entre servicios y aplicaciones.</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r>
              <a:rPr lang="es-PE" sz="1800" dirty="0"/>
              <a:t>Proporciona componentes de conectividad, enrutamiento, transformación</a:t>
            </a:r>
          </a:p>
          <a:p>
            <a:pPr lvl="1"/>
            <a:r>
              <a:rPr lang="es-PE" sz="1800" dirty="0"/>
              <a:t>Proporciona virtualización de servicios</a:t>
            </a:r>
          </a:p>
          <a:p>
            <a:pPr lvl="1"/>
            <a:r>
              <a:rPr lang="es-PE" sz="1800" dirty="0"/>
              <a:t>Gestiona el </a:t>
            </a:r>
            <a:r>
              <a:rPr lang="es-PE" sz="1800" dirty="0" err="1"/>
              <a:t>versionamiento</a:t>
            </a:r>
            <a:r>
              <a:rPr lang="es-PE" sz="1800" dirty="0"/>
              <a:t> de </a:t>
            </a:r>
            <a:r>
              <a:rPr lang="es-PE" sz="1800" dirty="0" smtClean="0"/>
              <a:t>servicios</a:t>
            </a:r>
          </a:p>
          <a:p>
            <a:r>
              <a:rPr lang="es-ES" sz="2000" dirty="0" smtClean="0"/>
              <a:t>Escenarios </a:t>
            </a:r>
            <a:r>
              <a:rPr lang="es-ES" sz="2000" dirty="0"/>
              <a:t>de uso</a:t>
            </a:r>
            <a:r>
              <a:rPr lang="es-ES" sz="2000" dirty="0" smtClean="0"/>
              <a:t>:</a:t>
            </a:r>
          </a:p>
          <a:p>
            <a:pPr lvl="1"/>
            <a:r>
              <a:rPr lang="es-PE" sz="1800" dirty="0"/>
              <a:t>Exponer servicios en un ESB</a:t>
            </a:r>
            <a:endParaRPr lang="es-ES" sz="1800" dirty="0" smtClean="0"/>
          </a:p>
          <a:p>
            <a:r>
              <a:rPr lang="es-ES" sz="2000" dirty="0" err="1" smtClean="0"/>
              <a:t>URL's</a:t>
            </a:r>
            <a:r>
              <a:rPr lang="es-ES" sz="2000" dirty="0" smtClean="0"/>
              <a:t> de referencia:</a:t>
            </a:r>
            <a:endParaRPr lang="es-ES" sz="2000" dirty="0"/>
          </a:p>
          <a:p>
            <a:pPr lvl="1"/>
            <a:r>
              <a:rPr lang="es-PE" sz="1800" u="sng" dirty="0">
                <a:hlinkClick r:id="rId3"/>
              </a:rPr>
              <a:t>http://www.oracle.com/technetwork/middleware/service-bus/</a:t>
            </a:r>
            <a:r>
              <a:rPr lang="es-PE" sz="1800" dirty="0"/>
              <a:t> </a:t>
            </a:r>
            <a:endParaRPr lang="es-PE" sz="1800" dirty="0" smtClean="0"/>
          </a:p>
          <a:p>
            <a:pPr lvl="1"/>
            <a:r>
              <a:rPr lang="es-PE" sz="1800" u="sng" dirty="0">
                <a:hlinkClick r:id="rId4"/>
              </a:rPr>
              <a:t>http://www.oracle.com/technetwork/middleware/soasuite/overview/wp-soa-suite-whats-new-12c-2217186.pdf</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buNone/>
            </a:pPr>
            <a:r>
              <a:rPr lang="es-PE" dirty="0"/>
              <a:t>Oracle SOA es parte de la familia de Oracle </a:t>
            </a:r>
            <a:r>
              <a:rPr lang="es-PE" dirty="0" err="1"/>
              <a:t>Fusion</a:t>
            </a:r>
            <a:r>
              <a:rPr lang="es-PE" dirty="0"/>
              <a:t> Middleware y permite integraciones dentro de una sola plataforma</a:t>
            </a:r>
            <a:r>
              <a:rPr lang="es-PE" dirty="0" smtClean="0"/>
              <a:t>.</a:t>
            </a:r>
          </a:p>
          <a:p>
            <a:r>
              <a:rPr lang="es-ES" dirty="0"/>
              <a:t>Características:</a:t>
            </a:r>
          </a:p>
          <a:p>
            <a:pPr marL="457200" lvl="1" indent="0">
              <a:buNone/>
            </a:pPr>
            <a:r>
              <a:rPr lang="es-PE" dirty="0"/>
              <a:t>Proporciona los siguientes componentes:</a:t>
            </a:r>
          </a:p>
          <a:p>
            <a:pPr lvl="1"/>
            <a:r>
              <a:rPr lang="es-PE" dirty="0"/>
              <a:t>Oracle BPEL </a:t>
            </a:r>
            <a:r>
              <a:rPr lang="es-PE" dirty="0" err="1"/>
              <a:t>Process</a:t>
            </a:r>
            <a:r>
              <a:rPr lang="es-PE" dirty="0"/>
              <a:t> Manager</a:t>
            </a:r>
          </a:p>
          <a:p>
            <a:pPr lvl="1"/>
            <a:r>
              <a:rPr lang="es-PE" dirty="0"/>
              <a:t>Oracle </a:t>
            </a:r>
            <a:r>
              <a:rPr lang="es-PE" dirty="0" err="1"/>
              <a:t>Service</a:t>
            </a:r>
            <a:r>
              <a:rPr lang="es-PE" dirty="0"/>
              <a:t> Bus (OSB)</a:t>
            </a:r>
          </a:p>
          <a:p>
            <a:pPr lvl="1"/>
            <a:r>
              <a:rPr lang="es-PE" dirty="0"/>
              <a:t>Oracle </a:t>
            </a:r>
            <a:r>
              <a:rPr lang="es-PE" dirty="0" err="1"/>
              <a:t>Event</a:t>
            </a:r>
            <a:r>
              <a:rPr lang="es-PE" dirty="0"/>
              <a:t> </a:t>
            </a:r>
            <a:r>
              <a:rPr lang="es-PE" dirty="0" err="1"/>
              <a:t>Processing</a:t>
            </a:r>
            <a:endParaRPr lang="es-PE" dirty="0"/>
          </a:p>
          <a:p>
            <a:pPr lvl="1"/>
            <a:r>
              <a:rPr lang="es-PE" dirty="0"/>
              <a:t>Oracle Web </a:t>
            </a:r>
            <a:r>
              <a:rPr lang="es-PE" dirty="0" err="1"/>
              <a:t>Services</a:t>
            </a:r>
            <a:r>
              <a:rPr lang="es-PE" dirty="0"/>
              <a:t> Manager, a </a:t>
            </a:r>
            <a:r>
              <a:rPr lang="es-PE" dirty="0" err="1"/>
              <a:t>security</a:t>
            </a:r>
            <a:r>
              <a:rPr lang="es-PE" dirty="0"/>
              <a:t> and </a:t>
            </a:r>
            <a:r>
              <a:rPr lang="es-PE" dirty="0" err="1"/>
              <a:t>monitoring</a:t>
            </a:r>
            <a:r>
              <a:rPr lang="es-PE" dirty="0"/>
              <a:t> </a:t>
            </a:r>
            <a:r>
              <a:rPr lang="es-PE" dirty="0" err="1"/>
              <a:t>product</a:t>
            </a:r>
            <a:r>
              <a:rPr lang="es-PE" dirty="0"/>
              <a:t> </a:t>
            </a:r>
            <a:r>
              <a:rPr lang="es-PE" dirty="0" err="1"/>
              <a:t>for</a:t>
            </a:r>
            <a:r>
              <a:rPr lang="es-PE" dirty="0"/>
              <a:t> web </a:t>
            </a:r>
            <a:r>
              <a:rPr lang="es-PE" dirty="0" err="1"/>
              <a:t>services</a:t>
            </a:r>
            <a:endParaRPr lang="es-PE" dirty="0"/>
          </a:p>
          <a:p>
            <a:pPr lvl="1"/>
            <a:r>
              <a:rPr lang="es-PE" dirty="0"/>
              <a:t>Oracle Business Rules</a:t>
            </a:r>
          </a:p>
          <a:p>
            <a:pPr lvl="1"/>
            <a:r>
              <a:rPr lang="es-PE" dirty="0"/>
              <a:t>Oracle Business </a:t>
            </a:r>
            <a:r>
              <a:rPr lang="es-PE" dirty="0" err="1"/>
              <a:t>Activity</a:t>
            </a:r>
            <a:r>
              <a:rPr lang="es-PE" dirty="0"/>
              <a:t> </a:t>
            </a:r>
            <a:r>
              <a:rPr lang="es-PE" dirty="0" err="1"/>
              <a:t>Monitoring</a:t>
            </a:r>
            <a:endParaRPr lang="es-PE" dirty="0"/>
          </a:p>
          <a:p>
            <a:pPr lvl="1"/>
            <a:r>
              <a:rPr lang="es-PE" dirty="0"/>
              <a:t>Oracle Mediator </a:t>
            </a:r>
            <a:endParaRPr lang="es-PE" dirty="0" smtClean="0"/>
          </a:p>
          <a:p>
            <a:pPr lvl="1"/>
            <a:r>
              <a:rPr lang="es-PE" sz="2500" dirty="0"/>
              <a:t>Oracle </a:t>
            </a:r>
            <a:r>
              <a:rPr lang="es-PE" sz="2500" dirty="0" err="1"/>
              <a:t>JDeveloper</a:t>
            </a:r>
            <a:r>
              <a:rPr lang="es-PE" sz="2500" dirty="0"/>
              <a:t> </a:t>
            </a:r>
            <a:endParaRPr lang="es-PE" sz="2500" dirty="0"/>
          </a:p>
          <a:p>
            <a:r>
              <a:rPr lang="es-ES" dirty="0" smtClean="0"/>
              <a:t>Escenarios </a:t>
            </a:r>
            <a:r>
              <a:rPr lang="es-ES" dirty="0"/>
              <a:t>de uso</a:t>
            </a:r>
            <a:r>
              <a:rPr lang="es-ES" dirty="0" smtClean="0"/>
              <a:t>:</a:t>
            </a:r>
          </a:p>
          <a:p>
            <a:pPr lvl="1"/>
            <a:r>
              <a:rPr lang="es-PE" dirty="0"/>
              <a:t>Implementar aplicaciones SCA para servicios web y servicios REST</a:t>
            </a:r>
            <a:endParaRPr lang="es-ES" dirty="0" smtClean="0"/>
          </a:p>
          <a:p>
            <a:r>
              <a:rPr lang="es-ES" dirty="0" err="1" smtClean="0"/>
              <a:t>URL's</a:t>
            </a:r>
            <a:r>
              <a:rPr lang="es-ES" dirty="0" smtClean="0"/>
              <a:t> de referencia:</a:t>
            </a:r>
            <a:endParaRPr lang="es-ES" dirty="0"/>
          </a:p>
          <a:p>
            <a:pPr lvl="1"/>
            <a:r>
              <a:rPr lang="es-PE" u="sng" dirty="0">
                <a:hlinkClick r:id="rId3"/>
              </a:rPr>
              <a:t>http://www.oracle.com/technetwork/middleware/soasuite/</a:t>
            </a:r>
            <a:r>
              <a:rPr lang="es-PE" dirty="0"/>
              <a:t> </a:t>
            </a:r>
            <a:endParaRPr lang="es-PE" dirty="0" smtClean="0"/>
          </a:p>
          <a:p>
            <a:pPr lvl="1"/>
            <a:r>
              <a:rPr lang="es-PE" u="sng" dirty="0">
                <a:hlinkClick r:id="rId4"/>
              </a:rPr>
              <a:t>http://www.oracle.com/technetwork/middleware/soasuite/overview/wp-soa-suite-whats-new-12c-2217186.pdf</a:t>
            </a:r>
            <a:r>
              <a:rPr lang="es-PE" dirty="0"/>
              <a:t> </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19" y="1928802"/>
            <a:ext cx="3911707" cy="4795848"/>
          </a:xfrm>
        </p:spPr>
        <p:txBody>
          <a:bodyPr>
            <a:normAutofit/>
          </a:bodyPr>
          <a:lstStyle/>
          <a:p>
            <a:pPr algn="just"/>
            <a:r>
              <a:rPr lang="es-PE" sz="2000" dirty="0" smtClean="0"/>
              <a:t>RHEL 7.4</a:t>
            </a:r>
          </a:p>
          <a:p>
            <a:pPr lvl="1" algn="just"/>
            <a:r>
              <a:rPr lang="es-PE" sz="1600" dirty="0" err="1" smtClean="0"/>
              <a:t>PaceMaker</a:t>
            </a:r>
            <a:r>
              <a:rPr lang="es-PE" sz="1600" dirty="0" smtClean="0"/>
              <a:t> (*)</a:t>
            </a:r>
          </a:p>
          <a:p>
            <a:pPr lvl="2" algn="just"/>
            <a:r>
              <a:rPr lang="es-PE" sz="1200" dirty="0" smtClean="0"/>
              <a:t>Permite gestionar la disponibilidad de servidores linux, anteriormente usado como </a:t>
            </a:r>
            <a:r>
              <a:rPr lang="es-PE" sz="1200" dirty="0" err="1" smtClean="0"/>
              <a:t>Heartbeat</a:t>
            </a:r>
            <a:r>
              <a:rPr lang="es-PE" sz="1200" dirty="0" smtClean="0"/>
              <a:t> </a:t>
            </a:r>
            <a:endParaRPr lang="es-PE" sz="1200" dirty="0" smtClean="0"/>
          </a:p>
          <a:p>
            <a:pPr lvl="1" algn="just"/>
            <a:r>
              <a:rPr lang="es-PE" sz="1600" dirty="0" err="1" smtClean="0"/>
              <a:t>Corosync</a:t>
            </a:r>
            <a:r>
              <a:rPr lang="es-PE" sz="1600" dirty="0" smtClean="0"/>
              <a:t> (*)</a:t>
            </a:r>
          </a:p>
          <a:p>
            <a:pPr lvl="2" algn="just"/>
            <a:r>
              <a:rPr lang="es-PE" sz="1200" dirty="0" smtClean="0"/>
              <a:t>Sistema de grupo de comunicación en clúster de servidores linux. </a:t>
            </a:r>
            <a:endParaRPr lang="es-PE" sz="1200" dirty="0" smtClean="0"/>
          </a:p>
          <a:p>
            <a:pPr lvl="1" algn="just"/>
            <a:r>
              <a:rPr lang="es-PE" sz="1600" dirty="0" smtClean="0"/>
              <a:t>GFS2  (*)</a:t>
            </a:r>
          </a:p>
          <a:p>
            <a:pPr lvl="2" algn="just"/>
            <a:r>
              <a:rPr lang="es-PE" sz="1200" dirty="0"/>
              <a:t>El Global File </a:t>
            </a:r>
            <a:r>
              <a:rPr lang="es-PE" sz="1200" dirty="0" err="1"/>
              <a:t>System</a:t>
            </a:r>
            <a:r>
              <a:rPr lang="es-PE" sz="1200" dirty="0"/>
              <a:t> (GFS, también GFS2), </a:t>
            </a:r>
            <a:r>
              <a:rPr lang="es-PE" sz="1200" dirty="0" smtClean="0"/>
              <a:t>​ </a:t>
            </a:r>
            <a:r>
              <a:rPr lang="es-PE" sz="1200" dirty="0"/>
              <a:t>es un sistema de archivos de discos compartidos o sistema de archivos distribuido para </a:t>
            </a:r>
            <a:r>
              <a:rPr lang="es-PE" sz="1200" dirty="0" smtClean="0"/>
              <a:t>clústeres </a:t>
            </a:r>
            <a:r>
              <a:rPr lang="es-PE" sz="1200" dirty="0"/>
              <a:t>de servidores de sistemas GNU/Linux (principalmente).</a:t>
            </a:r>
            <a:endParaRPr lang="es-PE" sz="1200" dirty="0" smtClean="0"/>
          </a:p>
          <a:p>
            <a:pPr algn="just"/>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445105"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a:t>
            </a:r>
            <a:r>
              <a:rPr lang="es-PE" dirty="0" smtClean="0"/>
              <a:t>1.5,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err="1"/>
              <a:t>Elasticsearch</a:t>
            </a:r>
            <a:r>
              <a:rPr lang="es-PE" dirty="0"/>
              <a:t> es un servidor de búsqueda basado en </a:t>
            </a:r>
            <a:r>
              <a:rPr lang="es-PE" dirty="0" err="1"/>
              <a:t>Lucene</a:t>
            </a:r>
            <a:r>
              <a:rPr lang="es-PE" dirty="0"/>
              <a:t>. Provee un motor de búsqueda de texto completo, distribuido y con capacidad de </a:t>
            </a:r>
            <a:r>
              <a:rPr lang="es-PE" dirty="0" err="1"/>
              <a:t>multi</a:t>
            </a:r>
            <a:r>
              <a:rPr lang="es-PE" dirty="0"/>
              <a:t>-tenencia con una interfaz web REST y con documentos JSON. </a:t>
            </a:r>
            <a:r>
              <a:rPr lang="es-PE" dirty="0" err="1"/>
              <a:t>Elasticsearch</a:t>
            </a:r>
            <a:r>
              <a:rPr lang="es-PE" dirty="0"/>
              <a:t> está desarrollado en Java y está publicado como open </a:t>
            </a:r>
            <a:r>
              <a:rPr lang="es-PE" dirty="0" err="1"/>
              <a:t>source</a:t>
            </a:r>
            <a:r>
              <a:rPr lang="es-PE" dirty="0"/>
              <a:t>  bajo las condiciones de la Licencia de </a:t>
            </a:r>
            <a:r>
              <a:rPr lang="es-PE" dirty="0" smtClean="0"/>
              <a:t>Apache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Actualización </a:t>
            </a:r>
            <a:r>
              <a:rPr lang="es-ES" dirty="0"/>
              <a:t>de datos en tiempo real.</a:t>
            </a:r>
          </a:p>
          <a:p>
            <a:pPr lvl="1"/>
            <a:r>
              <a:rPr lang="es-ES" dirty="0" smtClean="0"/>
              <a:t>Permite </a:t>
            </a:r>
            <a:r>
              <a:rPr lang="es-ES" dirty="0"/>
              <a:t>realizar búsquedas full-</a:t>
            </a:r>
            <a:r>
              <a:rPr lang="es-ES" dirty="0" err="1"/>
              <a:t>text</a:t>
            </a:r>
            <a:r>
              <a:rPr lang="es-ES" dirty="0"/>
              <a:t>.</a:t>
            </a:r>
          </a:p>
          <a:p>
            <a:pPr lvl="1"/>
            <a:r>
              <a:rPr lang="es-ES" dirty="0" smtClean="0"/>
              <a:t>Preparado </a:t>
            </a:r>
            <a:r>
              <a:rPr lang="es-ES" dirty="0"/>
              <a:t>para escalar horizontalmente.</a:t>
            </a:r>
          </a:p>
          <a:p>
            <a:pPr lvl="1"/>
            <a:r>
              <a:rPr lang="es-ES" dirty="0" smtClean="0"/>
              <a:t>Capaz </a:t>
            </a:r>
            <a:r>
              <a:rPr lang="es-ES" dirty="0"/>
              <a:t>de detectar y eliminar nodos que estén fallando y reorganizarse a sí mismos para asegurar que los datos estén a salvo y permanezcan accesibles</a:t>
            </a:r>
          </a:p>
          <a:p>
            <a:pPr lvl="1"/>
            <a:r>
              <a:rPr lang="es-ES" dirty="0" smtClean="0"/>
              <a:t>Puede </a:t>
            </a:r>
            <a:r>
              <a:rPr lang="es-ES" dirty="0"/>
              <a:t>alojar múltiples índices, que podrán ser consultados de manera independiente o en grupo.</a:t>
            </a:r>
          </a:p>
          <a:p>
            <a:pPr lvl="1"/>
            <a:r>
              <a:rPr lang="es-ES" dirty="0" smtClean="0"/>
              <a:t>Proporciona </a:t>
            </a:r>
            <a:r>
              <a:rPr lang="es-ES" dirty="0"/>
              <a:t>un API </a:t>
            </a:r>
            <a:r>
              <a:rPr lang="es-ES" dirty="0" err="1"/>
              <a:t>Restful</a:t>
            </a:r>
            <a:r>
              <a:rPr lang="es-ES" dirty="0"/>
              <a:t>, con JSON y sobre HTTP, que permite realizar casi acciones administrativas y ACID de los datos.</a:t>
            </a:r>
          </a:p>
          <a:p>
            <a:r>
              <a:rPr lang="es-ES" dirty="0" smtClean="0"/>
              <a:t>Escenarios </a:t>
            </a:r>
            <a:r>
              <a:rPr lang="es-ES" dirty="0"/>
              <a:t>de uso</a:t>
            </a:r>
            <a:r>
              <a:rPr lang="es-ES" dirty="0" smtClean="0"/>
              <a:t>:</a:t>
            </a:r>
          </a:p>
          <a:p>
            <a:pPr lvl="1"/>
            <a:r>
              <a:rPr lang="es-PE" sz="2000" dirty="0"/>
              <a:t>Motor de búsqueda distribuido en tiempo real. </a:t>
            </a:r>
            <a:endParaRPr lang="es-PE" sz="2000" dirty="0" smtClean="0"/>
          </a:p>
          <a:p>
            <a:r>
              <a:rPr lang="es-ES" dirty="0" err="1" smtClean="0"/>
              <a:t>URL's</a:t>
            </a:r>
            <a:r>
              <a:rPr lang="es-ES" dirty="0" smtClean="0"/>
              <a:t> de referencia:</a:t>
            </a:r>
            <a:endParaRPr lang="es-ES" dirty="0"/>
          </a:p>
          <a:p>
            <a:pPr lvl="1"/>
            <a:r>
              <a:rPr lang="es-PE" u="sng" dirty="0">
                <a:hlinkClick r:id="rId3"/>
              </a:rPr>
              <a:t>https://</a:t>
            </a:r>
            <a:r>
              <a:rPr lang="es-PE" u="sng" dirty="0" smtClean="0">
                <a:hlinkClick r:id="rId3"/>
              </a:rPr>
              <a:t>www.elastic.co/products/elasticsearch</a:t>
            </a:r>
            <a:endParaRPr lang="es-PE" u="sng" dirty="0" smtClean="0"/>
          </a:p>
          <a:p>
            <a:pPr lvl="1"/>
            <a:r>
              <a:rPr lang="es-PE" u="sng" dirty="0">
                <a:hlinkClick r:id="rId4"/>
              </a:rPr>
              <a:t>http://www.tnrglobal.com/blog/2012/03/elasticsearch-evaluation-white-paper-released-promising-for-big-data/</a:t>
            </a:r>
            <a:r>
              <a:rPr lang="es-ES" u="sng" dirty="0"/>
              <a:t> </a:t>
            </a:r>
            <a:endParaRPr lang="es-PE" dirty="0"/>
          </a:p>
          <a:p>
            <a:pPr lvl="1"/>
            <a:r>
              <a:rPr lang="es-PE" u="sng" dirty="0">
                <a:hlinkClick r:id="rId5"/>
              </a:rPr>
              <a:t>https://www.oreilly.com/ideas/10-elasticsearch-metrics-to-watch</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a:t>
            </a:r>
            <a:r>
              <a:rPr lang="es-PE" dirty="0" smtClean="0"/>
              <a:t>6.1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ES" dirty="0"/>
              <a:t>Apache </a:t>
            </a:r>
            <a:r>
              <a:rPr lang="es-ES" dirty="0" err="1"/>
              <a:t>Cassandra</a:t>
            </a:r>
            <a:r>
              <a:rPr lang="es-ES" dirty="0"/>
              <a:t> es una base de datos </a:t>
            </a:r>
            <a:r>
              <a:rPr lang="es-ES" dirty="0" err="1"/>
              <a:t>NoSQL</a:t>
            </a:r>
            <a:r>
              <a:rPr lang="es-ES" dirty="0"/>
              <a:t> distribuida y basada en un modelo de almacenamiento de «clave-valor», de código abierto que está escrita en Java. Permite </a:t>
            </a:r>
            <a:r>
              <a:rPr lang="es-ES" dirty="0" smtClean="0"/>
              <a:t>almacenar </a:t>
            </a:r>
            <a:r>
              <a:rPr lang="es-ES" dirty="0"/>
              <a:t>grandes volúmenes de datos en forma distribuida. Su objetivo principal es la escalabilidad lineal y la disponibilidad. La arquitectura distribuida de </a:t>
            </a:r>
            <a:r>
              <a:rPr lang="es-ES" dirty="0" err="1"/>
              <a:t>Cassandra</a:t>
            </a:r>
            <a:r>
              <a:rPr lang="es-ES" dirty="0"/>
              <a:t> está basada en una serie de nodos iguales que se comunican con un protocolo P2P con lo que la redundancia es máxima. Está desarrollada por Apache Software </a:t>
            </a:r>
            <a:r>
              <a:rPr lang="es-ES" dirty="0" err="1" smtClean="0"/>
              <a:t>Foundation</a:t>
            </a:r>
            <a:r>
              <a:rPr lang="es-PE" dirty="0" smtClean="0"/>
              <a:t>. </a:t>
            </a:r>
            <a:r>
              <a:rPr lang="es-ES" dirty="0"/>
              <a:t> </a:t>
            </a:r>
            <a:endParaRPr lang="es-ES" dirty="0" smtClean="0"/>
          </a:p>
          <a:p>
            <a:pPr algn="just"/>
            <a:r>
              <a:rPr lang="es-ES" dirty="0" smtClean="0"/>
              <a:t>Características</a:t>
            </a:r>
            <a:r>
              <a:rPr lang="es-ES" dirty="0"/>
              <a:t>:</a:t>
            </a:r>
          </a:p>
          <a:p>
            <a:pPr lvl="1"/>
            <a:r>
              <a:rPr lang="es-PE" dirty="0"/>
              <a:t>La información está repartida a lo largo de los nodos del </a:t>
            </a:r>
            <a:r>
              <a:rPr lang="es-PE" dirty="0" err="1"/>
              <a:t>cluster</a:t>
            </a:r>
            <a:r>
              <a:rPr lang="es-PE" dirty="0"/>
              <a:t>.</a:t>
            </a:r>
          </a:p>
          <a:p>
            <a:pPr lvl="1"/>
            <a:r>
              <a:rPr lang="es-PE" dirty="0"/>
              <a:t>Rendimiento de forma lineal respecto al número de nodos que añadamos.</a:t>
            </a:r>
          </a:p>
          <a:p>
            <a:pPr lvl="1"/>
            <a:r>
              <a:rPr lang="es-PE" dirty="0"/>
              <a:t>Escala de forma horizontal,</a:t>
            </a:r>
          </a:p>
          <a:p>
            <a:pPr lvl="1"/>
            <a:r>
              <a:rPr lang="es-PE" dirty="0" err="1"/>
              <a:t>Cassandra</a:t>
            </a:r>
            <a:r>
              <a:rPr lang="es-PE" dirty="0"/>
              <a:t> </a:t>
            </a:r>
            <a:r>
              <a:rPr lang="es-PE" dirty="0" err="1"/>
              <a:t>Query</a:t>
            </a:r>
            <a:r>
              <a:rPr lang="es-PE" dirty="0"/>
              <a:t> </a:t>
            </a:r>
            <a:r>
              <a:rPr lang="es-PE" dirty="0" err="1"/>
              <a:t>Language</a:t>
            </a:r>
            <a:r>
              <a:rPr lang="es-PE" dirty="0"/>
              <a:t> (CQL) es el lenguaje de acceso a datos en </a:t>
            </a:r>
            <a:r>
              <a:rPr lang="es-PE" dirty="0" err="1"/>
              <a:t>Cassandra</a:t>
            </a:r>
            <a:r>
              <a:rPr lang="es-PE" dirty="0"/>
              <a:t>, es un derivado reducido de SQL</a:t>
            </a:r>
            <a:endParaRPr lang="es-ES" dirty="0"/>
          </a:p>
          <a:p>
            <a:r>
              <a:rPr lang="es-ES" dirty="0" smtClean="0"/>
              <a:t>Escenarios </a:t>
            </a:r>
            <a:r>
              <a:rPr lang="es-ES" dirty="0"/>
              <a:t>de uso</a:t>
            </a:r>
            <a:r>
              <a:rPr lang="es-ES" dirty="0" smtClean="0"/>
              <a:t>:</a:t>
            </a:r>
          </a:p>
          <a:p>
            <a:pPr lvl="1"/>
            <a:r>
              <a:rPr lang="es-PE" dirty="0"/>
              <a:t>Almacenamiento de datos no estructurados </a:t>
            </a:r>
          </a:p>
          <a:p>
            <a:pPr lvl="1"/>
            <a:r>
              <a:rPr lang="es-PE" dirty="0"/>
              <a:t>Búsqueda en datos no estructurados </a:t>
            </a:r>
            <a:endParaRPr lang="es-PE" dirty="0" smtClean="0"/>
          </a:p>
          <a:p>
            <a:r>
              <a:rPr lang="es-ES" dirty="0" err="1" smtClean="0"/>
              <a:t>URL's</a:t>
            </a:r>
            <a:r>
              <a:rPr lang="es-ES" dirty="0" smtClean="0"/>
              <a:t> de referencia:</a:t>
            </a:r>
            <a:endParaRPr lang="es-ES" dirty="0"/>
          </a:p>
          <a:p>
            <a:pPr lvl="1"/>
            <a:r>
              <a:rPr lang="es-PE" u="sng" dirty="0">
                <a:hlinkClick r:id="rId3"/>
              </a:rPr>
              <a:t>http://cassandra.apache.org</a:t>
            </a:r>
            <a:r>
              <a:rPr lang="es-PE" u="sng" dirty="0" smtClean="0">
                <a:hlinkClick r:id="rId3"/>
              </a:rPr>
              <a:t>/</a:t>
            </a:r>
            <a:endParaRPr lang="es-PE" u="sng" dirty="0" smtClean="0"/>
          </a:p>
          <a:p>
            <a:pPr lvl="1"/>
            <a:r>
              <a:rPr lang="es-PE" u="sng" dirty="0">
                <a:hlinkClick r:id="rId4"/>
              </a:rPr>
              <a:t>https://www.panel.es/blog/por-que-cassandra-no-es-una-base-de-datos-cualquiera/</a:t>
            </a:r>
            <a:r>
              <a:rPr lang="es-ES" u="sng" dirty="0"/>
              <a:t> </a:t>
            </a:r>
            <a:endParaRPr lang="es-PE" dirty="0"/>
          </a:p>
          <a:p>
            <a:pPr lvl="1"/>
            <a:r>
              <a:rPr lang="es-PE" u="sng" dirty="0"/>
              <a:t> </a:t>
            </a:r>
            <a:r>
              <a:rPr lang="es-PE" u="sng" dirty="0">
                <a:hlinkClick r:id="rId5"/>
              </a:rPr>
              <a:t>https://www.paradigmadigital.com/dev/cassandra-la-dama-de-las-bases-de-datos-nosql/</a:t>
            </a:r>
            <a:r>
              <a:rPr lang="es-ES" dirty="0"/>
              <a:t> </a:t>
            </a:r>
            <a:endParaRPr lang="es-PE" dirty="0"/>
          </a:p>
          <a:p>
            <a:pPr lvl="1"/>
            <a:r>
              <a:rPr lang="es-ES" u="sng" dirty="0">
                <a:hlinkClick r:id="rId6"/>
              </a:rPr>
              <a:t>https://www.datastax.com/products/datastax-enterprise-support</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a:t>
            </a:r>
            <a:r>
              <a:rPr lang="es-PE" dirty="0" smtClean="0"/>
              <a:t>3.11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PE" sz="2400" dirty="0"/>
              <a:t>Es producto Oracle que permite que múltiples computadoras accedan a un Oracle RDBMS  de manera simultánea mientras acceden a una base de datos, esto proporciona </a:t>
            </a:r>
            <a:r>
              <a:rPr lang="es-PE" sz="2400" dirty="0" err="1"/>
              <a:t>clustering</a:t>
            </a:r>
            <a:r>
              <a:rPr lang="es-PE" sz="2400" dirty="0"/>
              <a:t>. Es un componente adicional para la Oracle </a:t>
            </a:r>
            <a:r>
              <a:rPr lang="es-PE" sz="2400" dirty="0" err="1"/>
              <a:t>Database</a:t>
            </a:r>
            <a:r>
              <a:rPr lang="es-PE" sz="2400" dirty="0"/>
              <a:t> Enterprise </a:t>
            </a:r>
            <a:r>
              <a:rPr lang="es-PE" sz="2400" dirty="0" err="1"/>
              <a:t>Edition</a:t>
            </a:r>
            <a:r>
              <a:rPr lang="es-PE" sz="2400" dirty="0"/>
              <a:t> </a:t>
            </a:r>
            <a:endParaRPr lang="es-PE" sz="2400" dirty="0" smtClean="0"/>
          </a:p>
          <a:p>
            <a:pPr algn="just"/>
            <a:r>
              <a:rPr lang="es-ES" sz="2400" dirty="0"/>
              <a:t>Características:</a:t>
            </a:r>
          </a:p>
          <a:p>
            <a:pPr lvl="1" algn="just"/>
            <a:r>
              <a:rPr lang="es-PE" sz="2000" dirty="0"/>
              <a:t>Permite que una o más instancias a acceden a una misma base de datos Oracle</a:t>
            </a:r>
            <a:endParaRPr lang="es-ES" sz="2000" dirty="0"/>
          </a:p>
          <a:p>
            <a:pPr algn="just"/>
            <a:r>
              <a:rPr lang="es-ES" sz="2400" dirty="0" smtClean="0"/>
              <a:t>Escenarios </a:t>
            </a:r>
            <a:r>
              <a:rPr lang="es-ES" sz="2400" dirty="0"/>
              <a:t>de uso</a:t>
            </a:r>
            <a:r>
              <a:rPr lang="es-ES" sz="2400" dirty="0" smtClean="0"/>
              <a:t>:</a:t>
            </a:r>
          </a:p>
          <a:p>
            <a:pPr lvl="1" algn="just"/>
            <a:r>
              <a:rPr lang="es-PE" sz="2000" dirty="0"/>
              <a:t>Implementar </a:t>
            </a:r>
            <a:r>
              <a:rPr lang="es-PE" sz="2000" dirty="0" smtClean="0"/>
              <a:t>clúster </a:t>
            </a:r>
            <a:r>
              <a:rPr lang="es-PE" sz="2000" dirty="0"/>
              <a:t>de base de datos Oracle</a:t>
            </a:r>
            <a:endParaRPr lang="es-ES" sz="2000" dirty="0" smtClean="0"/>
          </a:p>
          <a:p>
            <a:pPr algn="just"/>
            <a:r>
              <a:rPr lang="es-ES" sz="2400" dirty="0" err="1" smtClean="0"/>
              <a:t>URL's</a:t>
            </a:r>
            <a:r>
              <a:rPr lang="es-ES" sz="2400" dirty="0" smtClean="0"/>
              <a:t> de referencia:</a:t>
            </a:r>
            <a:endParaRPr lang="es-ES" sz="2400" dirty="0"/>
          </a:p>
          <a:p>
            <a:pPr lvl="1" algn="just"/>
            <a:r>
              <a:rPr lang="es-PE" sz="2000" u="sng" dirty="0">
                <a:hlinkClick r:id="rId3"/>
              </a:rPr>
              <a:t>http://</a:t>
            </a:r>
            <a:r>
              <a:rPr lang="es-PE" sz="2000" u="sng" dirty="0" smtClean="0">
                <a:hlinkClick r:id="rId3"/>
              </a:rPr>
              <a:t>www.oracle.com/technetwork/database/options/clustering</a:t>
            </a:r>
            <a:endParaRPr lang="es-PE" sz="2000" u="sng" dirty="0" smtClean="0"/>
          </a:p>
          <a:p>
            <a:pPr lvl="1" algn="just"/>
            <a:r>
              <a:rPr lang="es-PE" sz="2000" u="sng" dirty="0">
                <a:hlinkClick r:id="rId4"/>
              </a:rPr>
              <a:t>https://docs.oracle.com/database/121/DBLIC/editions.htm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sz="2400" dirty="0"/>
              <a:t>Oracle </a:t>
            </a:r>
            <a:r>
              <a:rPr lang="es-ES" sz="2400" dirty="0" err="1"/>
              <a:t>Database</a:t>
            </a:r>
            <a:r>
              <a:rPr lang="es-ES" sz="2400" dirty="0"/>
              <a:t> es un sistema de gestión de base de datos de tipo objeto-relacional (ORDBMS) propiedad de Oracle </a:t>
            </a:r>
            <a:r>
              <a:rPr lang="es-ES" sz="2400" dirty="0" err="1"/>
              <a:t>Corporation</a:t>
            </a:r>
            <a:r>
              <a:rPr lang="es-ES" sz="2400" dirty="0" smtClean="0"/>
              <a:t>.</a:t>
            </a:r>
          </a:p>
          <a:p>
            <a:pPr algn="just"/>
            <a:r>
              <a:rPr lang="es-ES" sz="2400" dirty="0"/>
              <a:t>Características:</a:t>
            </a:r>
          </a:p>
          <a:p>
            <a:pPr lvl="1" algn="just"/>
            <a:r>
              <a:rPr lang="es-ES" sz="2000" dirty="0" smtClean="0"/>
              <a:t>Bases </a:t>
            </a:r>
            <a:r>
              <a:rPr lang="es-ES" sz="2000" dirty="0"/>
              <a:t>de datos 'conectables'</a:t>
            </a:r>
          </a:p>
          <a:p>
            <a:pPr lvl="1" algn="just"/>
            <a:r>
              <a:rPr lang="es-ES" sz="2000" dirty="0" smtClean="0"/>
              <a:t>Oracle </a:t>
            </a:r>
            <a:r>
              <a:rPr lang="es-ES" sz="2000" dirty="0" err="1"/>
              <a:t>database</a:t>
            </a:r>
            <a:r>
              <a:rPr lang="es-ES" sz="2000" dirty="0"/>
              <a:t> 12c monitoriza la actividad de cada columna de las tablas, determina qué tipo de compresión se adapta mejor a cada una</a:t>
            </a:r>
          </a:p>
          <a:p>
            <a:pPr lvl="1" algn="just"/>
            <a:r>
              <a:rPr lang="es-ES" sz="2000" dirty="0" smtClean="0"/>
              <a:t>Permite </a:t>
            </a:r>
            <a:r>
              <a:rPr lang="es-ES" sz="2000" dirty="0"/>
              <a:t>crear índices duplicados sobre el mismo conjunto de columnas, útil en entornos de Data </a:t>
            </a:r>
            <a:r>
              <a:rPr lang="es-ES" sz="2000" dirty="0" err="1"/>
              <a:t>Warehouse</a:t>
            </a:r>
            <a:endParaRPr lang="es-ES" sz="2000" dirty="0"/>
          </a:p>
          <a:p>
            <a:pPr lvl="1" algn="just"/>
            <a:r>
              <a:rPr lang="es-ES" sz="2000" dirty="0" smtClean="0"/>
              <a:t>Devolver </a:t>
            </a:r>
            <a:r>
              <a:rPr lang="es-ES" sz="2000" dirty="0" err="1"/>
              <a:t>resultsets</a:t>
            </a:r>
            <a:r>
              <a:rPr lang="es-ES" sz="2000" dirty="0"/>
              <a:t> por referencia el mismo cursor desde las mismas funciones y </a:t>
            </a:r>
            <a:r>
              <a:rPr lang="es-ES" sz="2000" dirty="0" err="1"/>
              <a:t>procedures</a:t>
            </a:r>
            <a:endParaRPr lang="es-ES" sz="2000" dirty="0"/>
          </a:p>
          <a:p>
            <a:pPr lvl="1" algn="just"/>
            <a:r>
              <a:rPr lang="es-ES" sz="2000" dirty="0" smtClean="0"/>
              <a:t>Incorpora </a:t>
            </a:r>
            <a:r>
              <a:rPr lang="es-ES" sz="2000" dirty="0"/>
              <a:t>columnas de Identidad (auto </a:t>
            </a:r>
            <a:r>
              <a:rPr lang="es-ES" sz="2000" dirty="0" err="1"/>
              <a:t>incrementador</a:t>
            </a:r>
            <a:r>
              <a:rPr lang="es-ES" sz="2000" dirty="0"/>
              <a:t>)</a:t>
            </a:r>
          </a:p>
          <a:p>
            <a:pPr lvl="1" algn="just"/>
            <a:r>
              <a:rPr lang="es-ES" sz="2000" dirty="0" smtClean="0"/>
              <a:t>Sentencias </a:t>
            </a:r>
            <a:r>
              <a:rPr lang="es-ES" sz="2000" dirty="0"/>
              <a:t>que permiten filas, offset y </a:t>
            </a:r>
            <a:r>
              <a:rPr lang="es-ES" sz="2000" dirty="0" err="1"/>
              <a:t>fetch</a:t>
            </a:r>
            <a:r>
              <a:rPr lang="es-ES" sz="2000" dirty="0"/>
              <a:t>, permiten crear consultas de tipo Top N además permitir la paginación de los datos para seleccionar ciertos subconjuntos de datos.</a:t>
            </a:r>
          </a:p>
          <a:p>
            <a:pPr lvl="1" algn="just"/>
            <a:r>
              <a:rPr lang="es-ES" sz="2000" dirty="0" smtClean="0"/>
              <a:t>Tamaños </a:t>
            </a:r>
            <a:r>
              <a:rPr lang="es-ES" sz="2000" dirty="0"/>
              <a:t>máximos de Varchar2 y NVarchar2 se han incrementado de 4K a 32K</a:t>
            </a:r>
          </a:p>
          <a:p>
            <a:pPr algn="just"/>
            <a:r>
              <a:rPr lang="es-ES" sz="2400" dirty="0" smtClean="0"/>
              <a:t>Escenarios </a:t>
            </a:r>
            <a:r>
              <a:rPr lang="es-ES" sz="2400" dirty="0"/>
              <a:t>de uso</a:t>
            </a:r>
            <a:r>
              <a:rPr lang="es-ES" sz="2400" dirty="0" smtClean="0"/>
              <a:t>:</a:t>
            </a:r>
          </a:p>
          <a:p>
            <a:pPr lvl="1" algn="just"/>
            <a:r>
              <a:rPr lang="es-PE" sz="1800" dirty="0"/>
              <a:t>Implementar base de datos relacionar para sistemas de negocio</a:t>
            </a:r>
            <a:endParaRPr lang="es-ES" sz="2000" dirty="0" smtClean="0"/>
          </a:p>
          <a:p>
            <a:pPr algn="just"/>
            <a:r>
              <a:rPr lang="es-ES" sz="2400" dirty="0" err="1" smtClean="0"/>
              <a:t>URL's</a:t>
            </a:r>
            <a:r>
              <a:rPr lang="es-ES" sz="2400" dirty="0" smtClean="0"/>
              <a:t> de referencia:</a:t>
            </a:r>
            <a:endParaRPr lang="es-ES" sz="2400" dirty="0"/>
          </a:p>
          <a:p>
            <a:pPr lvl="1" algn="just"/>
            <a:r>
              <a:rPr lang="es-PE" sz="1800" u="sng" dirty="0">
                <a:hlinkClick r:id="rId3"/>
              </a:rPr>
              <a:t>http://</a:t>
            </a:r>
            <a:r>
              <a:rPr lang="es-PE" sz="1800" u="sng" dirty="0" smtClean="0">
                <a:hlinkClick r:id="rId3"/>
              </a:rPr>
              <a:t>www.oracle.com/technetwork/database/enterprise-edition</a:t>
            </a:r>
            <a:endParaRPr lang="es-PE" sz="1800" dirty="0"/>
          </a:p>
          <a:p>
            <a:pPr lvl="1" algn="just"/>
            <a:r>
              <a:rPr lang="es-PE" sz="2000" u="sng" dirty="0" smtClean="0">
                <a:hlinkClick r:id="rId4"/>
              </a:rPr>
              <a:t>https</a:t>
            </a:r>
            <a:r>
              <a:rPr lang="es-PE" sz="2000" u="sng" dirty="0">
                <a:hlinkClick r:id="rId4"/>
              </a:rPr>
              <a:t>://docs.oracle.com/database/121/DBLIC/editions.htm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fr-FR" dirty="0"/>
              <a:t>Oracle </a:t>
            </a:r>
            <a:r>
              <a:rPr lang="fr-FR" dirty="0" err="1"/>
              <a:t>Database</a:t>
            </a:r>
            <a:r>
              <a:rPr lang="fr-FR" dirty="0"/>
              <a:t> Enterprise Edition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44896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smtClean="0"/>
              <a:t>La </a:t>
            </a:r>
            <a:r>
              <a:rPr lang="es-ES" sz="1600" dirty="0"/>
              <a:t>información de portales web permiten proporcionar información de alcance general a los usuarios del OSCE.</a:t>
            </a:r>
          </a:p>
          <a:p>
            <a:r>
              <a:rPr lang="es-ES" sz="1600" dirty="0" smtClean="0"/>
              <a:t>Proporciona </a:t>
            </a:r>
            <a:r>
              <a:rPr lang="es-ES" sz="1600" dirty="0"/>
              <a:t>soporte tecnológico a los portales web de las diferentes áreas organizacionales del OSCE.</a:t>
            </a:r>
          </a:p>
          <a:p>
            <a:r>
              <a:rPr lang="es-ES" sz="1600" dirty="0" smtClean="0"/>
              <a:t>Permite </a:t>
            </a:r>
            <a:r>
              <a:rPr lang="es-ES" sz="1600" dirty="0"/>
              <a:t>la inclusión de páginas web con información dinámica consumida desde la plataforma de microservicios.</a:t>
            </a:r>
          </a:p>
          <a:p>
            <a:r>
              <a:rPr lang="es-ES" sz="1600" dirty="0" smtClean="0"/>
              <a:t>Permite </a:t>
            </a:r>
            <a:r>
              <a:rPr lang="es-ES" sz="1600" dirty="0"/>
              <a:t>la inclusión de contenido web de alcance general que este expuesto en la plataforma de contenido web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pPr lvl="0"/>
            <a:r>
              <a:rPr lang="es-PE" dirty="0"/>
              <a:t>Las aplicaciones web permiten procesar información transaccional y de consultas de los procesos de negocio del OSCE.</a:t>
            </a:r>
          </a:p>
          <a:p>
            <a:pPr lvl="0"/>
            <a:r>
              <a:rPr lang="es-PE" dirty="0"/>
              <a:t>Las aplicaciones web pueden reutilizar el contenido web general al OSCE o el contenido web de otras aplicaciones web que estén publicadas en la plataforma de contenido web.</a:t>
            </a:r>
          </a:p>
          <a:p>
            <a:pPr lvl="0"/>
            <a:r>
              <a:rPr lang="es-PE" dirty="0"/>
              <a:t>Las aplicaciones web procesan la información a través de los servicios expuestos en la plataforma de microservicios y plataforma de aplicaciones empresariales.</a:t>
            </a:r>
          </a:p>
          <a:p>
            <a:pPr lvl="0"/>
            <a:r>
              <a:rPr lang="es-PE" dirty="0"/>
              <a:t>Las aplicaciones web acceden a los documentos del OSCE a través de la plataforma de documentos.</a:t>
            </a:r>
          </a:p>
          <a:p>
            <a:pPr lvl="0"/>
            <a:r>
              <a:rPr lang="es-PE" dirty="0"/>
              <a:t>Las aplicaciones web del tipo SPA se publican en la plataforma de contenido web </a:t>
            </a:r>
          </a:p>
          <a:p>
            <a:pPr lvl="0"/>
            <a:r>
              <a:rPr lang="es-PE" dirty="0"/>
              <a:t>Las aplicaciones web que forman parte de un sistema monolítico son desplegadas en la plataforma de aplicaciones empresariales y el contenido web que utiliza es desplegado en la plataforma de contenido web.</a:t>
            </a:r>
          </a:p>
          <a:p>
            <a:pPr marL="0" indent="0">
              <a:buNone/>
            </a:pPr>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pPr lvl="0"/>
            <a:r>
              <a:rPr lang="es-PE" dirty="0"/>
              <a:t>Las aplicaciones móviles permiten realizar operaciones transaccionales y de consultas de los procesos de negocio del OSCE.</a:t>
            </a:r>
          </a:p>
          <a:p>
            <a:pPr lvl="0"/>
            <a:r>
              <a:rPr lang="es-PE" dirty="0"/>
              <a:t>Las aplicaciones móviles son publicadas en Apple App Store y Google  Play Store para que los usuarios la descarguen</a:t>
            </a:r>
          </a:p>
          <a:p>
            <a:pPr lvl="0"/>
            <a:r>
              <a:rPr lang="es-PE" dirty="0"/>
              <a:t>Las aplicaciones móviles hacen uso de la plataforma de contenido web para reutilizar contenido de otras aplicaciones web del OSCE.</a:t>
            </a:r>
          </a:p>
          <a:p>
            <a:pPr lvl="0"/>
            <a:r>
              <a:rPr lang="es-PE" dirty="0"/>
              <a:t>Las aplicaciones móviles procesan la información a través de los servicios expuestos en la plataforma de microservicios y plataforma de aplicaciones empresariales.</a:t>
            </a:r>
          </a:p>
          <a:p>
            <a:pPr lvl="0"/>
            <a:r>
              <a:rPr lang="es-PE" dirty="0"/>
              <a:t>Las aplicaciones móviles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55000" lnSpcReduction="20000"/>
          </a:bodyPr>
          <a:lstStyle/>
          <a:p>
            <a:pPr lvl="0"/>
            <a:r>
              <a:rPr lang="es-PE" dirty="0"/>
              <a:t>Los servicios de integración permite orquestar el procesamiento entre diferentes sistemas del OSCE y/o sistemas externos al OSCE.</a:t>
            </a:r>
          </a:p>
          <a:p>
            <a:pPr lvl="0"/>
            <a:r>
              <a:rPr lang="es-PE" dirty="0"/>
              <a:t>Las aplicaciones del OSCE deben acceder a los servicios de entidades externas a través de la plataforma de integración de servicios.</a:t>
            </a:r>
          </a:p>
          <a:p>
            <a:pPr lvl="0"/>
            <a:r>
              <a:rPr lang="es-PE" dirty="0"/>
              <a:t>Las aplicaciones del OSCE deben acceder a los servicios internos a través de la plataforma de integración de servicios.</a:t>
            </a:r>
          </a:p>
          <a:p>
            <a:pPr lvl="0"/>
            <a:r>
              <a:rPr lang="es-PE" dirty="0"/>
              <a:t>Permite gestionar los eventos que comuniquen los sistemas del OSCE para invocar los servicios de negocio relacionados.</a:t>
            </a:r>
          </a:p>
          <a:p>
            <a:pPr lvl="0"/>
            <a:r>
              <a:rPr lang="es-PE" dirty="0"/>
              <a:t>Permite gestionar las tareas programadas requeridas por los diferentes sistemas del OSCE</a:t>
            </a:r>
            <a:r>
              <a:rPr lang="es-PE" dirty="0" smtClean="0"/>
              <a:t>.</a:t>
            </a:r>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560516471"/>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1192</TotalTime>
  <Words>6215</Words>
  <Application>Microsoft Office PowerPoint</Application>
  <PresentationFormat>Presentación en pantalla (4:3)</PresentationFormat>
  <Paragraphs>652</Paragraphs>
  <Slides>64</Slides>
  <Notes>34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MS Mincho</vt:lpstr>
      <vt:lpstr>Arial</vt:lpstr>
      <vt:lpstr>Calibri</vt:lpstr>
      <vt:lpstr>Calibri Light</vt:lpstr>
      <vt:lpstr>Times New Roman</vt:lpstr>
      <vt:lpstr>Wingdings</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159</cp:revision>
  <dcterms:created xsi:type="dcterms:W3CDTF">2017-12-18T02:39:58Z</dcterms:created>
  <dcterms:modified xsi:type="dcterms:W3CDTF">2017-12-26T00:49:57Z</dcterms:modified>
</cp:coreProperties>
</file>